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7" r:id="rId11"/>
    <p:sldId id="276" r:id="rId1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F7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0828-05EE-4839-BE20-1AD3101C4BA0}" type="datetimeFigureOut">
              <a:rPr lang="nl-NL" smtClean="0"/>
              <a:t>23-10-2019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1CBF-AC0B-4E2C-B301-2665163514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6383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0828-05EE-4839-BE20-1AD3101C4BA0}" type="datetimeFigureOut">
              <a:rPr lang="nl-NL" smtClean="0"/>
              <a:t>23-10-2019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1CBF-AC0B-4E2C-B301-2665163514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7053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0828-05EE-4839-BE20-1AD3101C4BA0}" type="datetimeFigureOut">
              <a:rPr lang="nl-NL" smtClean="0"/>
              <a:t>23-10-2019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1CBF-AC0B-4E2C-B301-2665163514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0002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0828-05EE-4839-BE20-1AD3101C4BA0}" type="datetimeFigureOut">
              <a:rPr lang="nl-NL" smtClean="0"/>
              <a:t>23-10-2019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1CBF-AC0B-4E2C-B301-2665163514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9413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0828-05EE-4839-BE20-1AD3101C4BA0}" type="datetimeFigureOut">
              <a:rPr lang="nl-NL" smtClean="0"/>
              <a:t>23-10-2019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1CBF-AC0B-4E2C-B301-2665163514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6928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0828-05EE-4839-BE20-1AD3101C4BA0}" type="datetimeFigureOut">
              <a:rPr lang="nl-NL" smtClean="0"/>
              <a:t>23-10-2019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1CBF-AC0B-4E2C-B301-2665163514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6279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0828-05EE-4839-BE20-1AD3101C4BA0}" type="datetimeFigureOut">
              <a:rPr lang="nl-NL" smtClean="0"/>
              <a:t>23-10-2019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1CBF-AC0B-4E2C-B301-2665163514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454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0828-05EE-4839-BE20-1AD3101C4BA0}" type="datetimeFigureOut">
              <a:rPr lang="nl-NL" smtClean="0"/>
              <a:t>23-10-2019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1CBF-AC0B-4E2C-B301-2665163514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0480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0828-05EE-4839-BE20-1AD3101C4BA0}" type="datetimeFigureOut">
              <a:rPr lang="nl-NL" smtClean="0"/>
              <a:t>23-10-2019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1CBF-AC0B-4E2C-B301-2665163514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2170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0828-05EE-4839-BE20-1AD3101C4BA0}" type="datetimeFigureOut">
              <a:rPr lang="nl-NL" smtClean="0"/>
              <a:t>23-10-2019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1CBF-AC0B-4E2C-B301-2665163514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5365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0828-05EE-4839-BE20-1AD3101C4BA0}" type="datetimeFigureOut">
              <a:rPr lang="nl-NL" smtClean="0"/>
              <a:t>23-10-2019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1CBF-AC0B-4E2C-B301-2665163514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6967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B0828-05EE-4839-BE20-1AD3101C4BA0}" type="datetimeFigureOut">
              <a:rPr lang="nl-NL" smtClean="0"/>
              <a:t>23-10-2019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AA1CBF-AC0B-4E2C-B301-2665163514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1988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Plantenkennis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WZP 31-40</a:t>
            </a:r>
          </a:p>
        </p:txBody>
      </p:sp>
    </p:spTree>
    <p:extLst>
      <p:ext uri="{BB962C8B-B14F-4D97-AF65-F5344CB8AC3E}">
        <p14:creationId xmlns:p14="http://schemas.microsoft.com/office/powerpoint/2010/main" val="315767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Calluna</a:t>
            </a:r>
            <a:r>
              <a:rPr lang="nl-NL" dirty="0"/>
              <a:t> vulgaris                     Struikheide</a:t>
            </a:r>
            <a:br>
              <a:rPr lang="nl-NL" dirty="0"/>
            </a:br>
            <a:endParaRPr lang="nl-NL" sz="28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2984" y="1220554"/>
            <a:ext cx="8724132" cy="5230821"/>
          </a:xfrm>
          <a:prstGeom prst="rect">
            <a:avLst/>
          </a:prstGeom>
        </p:spPr>
      </p:pic>
      <p:sp>
        <p:nvSpPr>
          <p:cNvPr id="7" name="Tijdelijke aanduiding voor inhoud 11">
            <a:extLst>
              <a:ext uri="{FF2B5EF4-FFF2-40B4-BE49-F238E27FC236}">
                <a16:creationId xmlns:a16="http://schemas.microsoft.com/office/drawing/2014/main" id="{28E529B9-3788-4840-B108-2F167966C612}"/>
              </a:ext>
            </a:extLst>
          </p:cNvPr>
          <p:cNvSpPr txBox="1">
            <a:spLocks/>
          </p:cNvSpPr>
          <p:nvPr/>
        </p:nvSpPr>
        <p:spPr>
          <a:xfrm>
            <a:off x="214884" y="3701988"/>
            <a:ext cx="3194141" cy="298022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nl-NL" sz="2400" dirty="0"/>
              <a:t>Herkomst / klimaat:</a:t>
            </a:r>
          </a:p>
          <a:p>
            <a:r>
              <a:rPr lang="nl-NL" sz="2400" dirty="0"/>
              <a:t>Midden-Noord Europa tot West Siberië </a:t>
            </a:r>
          </a:p>
          <a:p>
            <a:r>
              <a:rPr lang="nl-NL" sz="2400" dirty="0"/>
              <a:t> Gematigd klimaat</a:t>
            </a: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A67B5910-C920-450C-B5D0-2D5B7EB229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66395" y="6220543"/>
            <a:ext cx="5365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</a:rPr>
              <a:t>39</a:t>
            </a:r>
            <a:endParaRPr lang="nl-NL" sz="24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27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2368" y="1500561"/>
            <a:ext cx="4919260" cy="367381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Campanula medium			Mariëtteklokje</a:t>
            </a:r>
            <a:br>
              <a:rPr lang="nl-NL" dirty="0"/>
            </a:br>
            <a:endParaRPr lang="nl-NL" sz="280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2736" r="14668"/>
          <a:stretch/>
        </p:blipFill>
        <p:spPr>
          <a:xfrm>
            <a:off x="4111549" y="2322802"/>
            <a:ext cx="2743200" cy="251915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540" y="1500561"/>
            <a:ext cx="3341391" cy="3341391"/>
          </a:xfrm>
          <a:prstGeom prst="rect">
            <a:avLst/>
          </a:prstGeom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34218E53-53A6-43B4-A800-0B0A476D58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66395" y="6220543"/>
            <a:ext cx="5365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nl-NL" sz="2400" dirty="0">
                <a:latin typeface="Times New Roman" pitchFamily="18" charset="0"/>
              </a:rPr>
              <a:t>40</a:t>
            </a:r>
          </a:p>
        </p:txBody>
      </p:sp>
      <p:sp>
        <p:nvSpPr>
          <p:cNvPr id="8" name="Tijdelijke aanduiding voor inhoud 11">
            <a:extLst>
              <a:ext uri="{FF2B5EF4-FFF2-40B4-BE49-F238E27FC236}">
                <a16:creationId xmlns:a16="http://schemas.microsoft.com/office/drawing/2014/main" id="{EA8CC674-6AD7-4EB0-A597-6EB5891C59E7}"/>
              </a:ext>
            </a:extLst>
          </p:cNvPr>
          <p:cNvSpPr txBox="1">
            <a:spLocks/>
          </p:cNvSpPr>
          <p:nvPr/>
        </p:nvSpPr>
        <p:spPr>
          <a:xfrm>
            <a:off x="582540" y="4962618"/>
            <a:ext cx="5658462" cy="171959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nl-NL" sz="2400" dirty="0"/>
              <a:t>Herkomst / klimaat:</a:t>
            </a:r>
          </a:p>
          <a:p>
            <a:r>
              <a:rPr lang="nl-NL" sz="2400" dirty="0"/>
              <a:t>Gematigde streken van Noordelijk halfrond </a:t>
            </a:r>
          </a:p>
          <a:p>
            <a:r>
              <a:rPr lang="nl-NL" sz="2400" dirty="0"/>
              <a:t>Gematigd klimaat </a:t>
            </a:r>
          </a:p>
        </p:txBody>
      </p:sp>
    </p:spTree>
    <p:extLst>
      <p:ext uri="{BB962C8B-B14F-4D97-AF65-F5344CB8AC3E}">
        <p14:creationId xmlns:p14="http://schemas.microsoft.com/office/powerpoint/2010/main" val="3654695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nl-NL" dirty="0" err="1"/>
              <a:t>Briza</a:t>
            </a:r>
            <a:r>
              <a:rPr lang="nl-NL" dirty="0"/>
              <a:t> minima				klein trilgras</a:t>
            </a:r>
            <a:endParaRPr lang="nl-NL" sz="280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98190" y="1157855"/>
            <a:ext cx="4004780" cy="472477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221" y="1157855"/>
            <a:ext cx="5062755" cy="3715068"/>
          </a:xfrm>
          <a:prstGeom prst="rect">
            <a:avLst/>
          </a:prstGeom>
        </p:spPr>
      </p:pic>
      <p:sp>
        <p:nvSpPr>
          <p:cNvPr id="6" name="Tijdelijke aanduiding voor inhoud 11">
            <a:extLst>
              <a:ext uri="{FF2B5EF4-FFF2-40B4-BE49-F238E27FC236}">
                <a16:creationId xmlns:a16="http://schemas.microsoft.com/office/drawing/2014/main" id="{C5E2AA7E-E857-4FF2-AC1A-996EAD9B3020}"/>
              </a:ext>
            </a:extLst>
          </p:cNvPr>
          <p:cNvSpPr txBox="1">
            <a:spLocks/>
          </p:cNvSpPr>
          <p:nvPr/>
        </p:nvSpPr>
        <p:spPr>
          <a:xfrm>
            <a:off x="214884" y="4725144"/>
            <a:ext cx="5581252" cy="204584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nl-NL" sz="2400" dirty="0"/>
              <a:t>Herkomst / klimaat:</a:t>
            </a:r>
          </a:p>
          <a:p>
            <a:r>
              <a:rPr lang="nl-NL" sz="2400" dirty="0"/>
              <a:t>Noorden van Eurazië, Noord Afrika </a:t>
            </a:r>
          </a:p>
          <a:p>
            <a:r>
              <a:rPr lang="nl-NL" sz="2400" dirty="0"/>
              <a:t>Gematigd klimaat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F05C0679-64BD-4A7B-AD34-E98F1F7506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66395" y="6220543"/>
            <a:ext cx="5365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</a:rPr>
              <a:t>31</a:t>
            </a:r>
            <a:endParaRPr lang="nl-NL" sz="2400" dirty="0">
              <a:latin typeface="Times New Roman" pitchFamily="18" charset="0"/>
            </a:endParaRP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2AAB6A7C-1FD5-4CCB-A71A-32A8D7596E53}"/>
              </a:ext>
            </a:extLst>
          </p:cNvPr>
          <p:cNvSpPr/>
          <p:nvPr/>
        </p:nvSpPr>
        <p:spPr>
          <a:xfrm>
            <a:off x="8327254" y="5477522"/>
            <a:ext cx="1162975" cy="15092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D44EB134-430E-4A11-9B1A-4E1EB4030756}"/>
              </a:ext>
            </a:extLst>
          </p:cNvPr>
          <p:cNvSpPr/>
          <p:nvPr/>
        </p:nvSpPr>
        <p:spPr>
          <a:xfrm>
            <a:off x="2814221" y="4725144"/>
            <a:ext cx="932156" cy="14777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276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Begonia (Rex Groep)			Bladbegonia</a:t>
            </a:r>
            <a:br>
              <a:rPr lang="nl-NL" dirty="0"/>
            </a:br>
            <a:endParaRPr lang="nl-NL" sz="280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17174" y="1361251"/>
            <a:ext cx="3701735" cy="384106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4194" y="1361251"/>
            <a:ext cx="4518776" cy="3841064"/>
          </a:xfrm>
          <a:prstGeom prst="rect">
            <a:avLst/>
          </a:prstGeom>
        </p:spPr>
      </p:pic>
      <p:sp>
        <p:nvSpPr>
          <p:cNvPr id="6" name="Tijdelijke aanduiding voor inhoud 11">
            <a:extLst>
              <a:ext uri="{FF2B5EF4-FFF2-40B4-BE49-F238E27FC236}">
                <a16:creationId xmlns:a16="http://schemas.microsoft.com/office/drawing/2014/main" id="{EC96F9BF-C3A7-4223-BE9A-0202FCD6CAF0}"/>
              </a:ext>
            </a:extLst>
          </p:cNvPr>
          <p:cNvSpPr txBox="1">
            <a:spLocks/>
          </p:cNvSpPr>
          <p:nvPr/>
        </p:nvSpPr>
        <p:spPr>
          <a:xfrm>
            <a:off x="214884" y="4725144"/>
            <a:ext cx="5581252" cy="204584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nl-NL" sz="2400" dirty="0"/>
              <a:t>Klimaat:</a:t>
            </a:r>
          </a:p>
          <a:p>
            <a:r>
              <a:rPr lang="nl-NL" sz="2400" dirty="0"/>
              <a:t>Tropisch klimaat </a:t>
            </a:r>
          </a:p>
          <a:p>
            <a:r>
              <a:rPr lang="nl-NL" sz="2400" dirty="0"/>
              <a:t> 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05F48CE1-4ECF-4F5A-863C-64F7521426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66395" y="6220543"/>
            <a:ext cx="5365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</a:rPr>
              <a:t>32</a:t>
            </a:r>
            <a:endParaRPr lang="nl-NL" sz="24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165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Browallia</a:t>
            </a:r>
            <a:r>
              <a:rPr lang="nl-NL" dirty="0"/>
              <a:t> </a:t>
            </a:r>
            <a:r>
              <a:rPr lang="nl-NL" dirty="0" err="1"/>
              <a:t>speciosa</a:t>
            </a:r>
            <a:r>
              <a:rPr lang="nl-NL" dirty="0"/>
              <a:t>			-</a:t>
            </a:r>
            <a:r>
              <a:rPr lang="nl-NL" sz="2800" dirty="0"/>
              <a:t> 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52274" y="1253331"/>
            <a:ext cx="4882408" cy="435133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0732" y="1222431"/>
            <a:ext cx="2964106" cy="3761556"/>
          </a:xfrm>
          <a:prstGeom prst="rect">
            <a:avLst/>
          </a:prstGeom>
        </p:spPr>
      </p:pic>
      <p:sp>
        <p:nvSpPr>
          <p:cNvPr id="6" name="Tijdelijke aanduiding voor inhoud 11">
            <a:extLst>
              <a:ext uri="{FF2B5EF4-FFF2-40B4-BE49-F238E27FC236}">
                <a16:creationId xmlns:a16="http://schemas.microsoft.com/office/drawing/2014/main" id="{710CA08A-6D03-425E-B0F1-4AF6268A52B5}"/>
              </a:ext>
            </a:extLst>
          </p:cNvPr>
          <p:cNvSpPr txBox="1">
            <a:spLocks/>
          </p:cNvSpPr>
          <p:nvPr/>
        </p:nvSpPr>
        <p:spPr>
          <a:xfrm>
            <a:off x="214884" y="4725144"/>
            <a:ext cx="5581252" cy="204584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nl-NL" sz="2400" dirty="0"/>
              <a:t>Herkomst / klimaat:</a:t>
            </a:r>
          </a:p>
          <a:p>
            <a:r>
              <a:rPr lang="nl-NL" sz="2400" dirty="0"/>
              <a:t> Tropische delen van Noord en Zuid Amerika</a:t>
            </a:r>
          </a:p>
          <a:p>
            <a:r>
              <a:rPr lang="nl-NL" sz="2400" dirty="0"/>
              <a:t> Tropisch klimaat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8A8EDD35-29E1-451A-91FF-3FF910AC5B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66395" y="6220543"/>
            <a:ext cx="5365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</a:rPr>
              <a:t>33</a:t>
            </a:r>
            <a:endParaRPr lang="nl-NL" sz="24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914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Buxus </a:t>
            </a:r>
            <a:r>
              <a:rPr lang="nl-NL" dirty="0" err="1"/>
              <a:t>sempervirens</a:t>
            </a:r>
            <a:r>
              <a:rPr lang="nl-NL" dirty="0"/>
              <a:t>		Palmpaasboompje</a:t>
            </a:r>
            <a:br>
              <a:rPr lang="nl-NL" dirty="0"/>
            </a:br>
            <a:endParaRPr lang="nl-NL" sz="28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2744" y="1342535"/>
            <a:ext cx="4084720" cy="3061616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3237" y="3851468"/>
            <a:ext cx="1853345" cy="2883658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5059" y="1342535"/>
            <a:ext cx="2609314" cy="1956986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6668" y="3870518"/>
            <a:ext cx="2157403" cy="2883658"/>
          </a:xfrm>
          <a:prstGeom prst="rect">
            <a:avLst/>
          </a:prstGeom>
        </p:spPr>
      </p:pic>
      <p:sp>
        <p:nvSpPr>
          <p:cNvPr id="10" name="Text Box 3">
            <a:extLst>
              <a:ext uri="{FF2B5EF4-FFF2-40B4-BE49-F238E27FC236}">
                <a16:creationId xmlns:a16="http://schemas.microsoft.com/office/drawing/2014/main" id="{F16D5F80-66F8-4C7B-A2E5-8D313E0402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66395" y="6220543"/>
            <a:ext cx="5365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</a:rPr>
              <a:t>34</a:t>
            </a:r>
            <a:endParaRPr lang="nl-NL" sz="2400" dirty="0">
              <a:latin typeface="Times New Roman" pitchFamily="18" charset="0"/>
            </a:endParaRPr>
          </a:p>
        </p:txBody>
      </p:sp>
      <p:pic>
        <p:nvPicPr>
          <p:cNvPr id="12" name="Tijdelijke aanduiding voor inhoud 11">
            <a:extLst>
              <a:ext uri="{FF2B5EF4-FFF2-40B4-BE49-F238E27FC236}">
                <a16:creationId xmlns:a16="http://schemas.microsoft.com/office/drawing/2014/main" id="{3B22F706-AC2B-4E3F-B8F2-A9443699D1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892398" y="1347788"/>
            <a:ext cx="2735951" cy="3747996"/>
          </a:xfrm>
          <a:prstGeom prst="rect">
            <a:avLst/>
          </a:prstGeom>
        </p:spPr>
      </p:pic>
      <p:sp>
        <p:nvSpPr>
          <p:cNvPr id="9" name="Tijdelijke aanduiding voor inhoud 11">
            <a:extLst>
              <a:ext uri="{FF2B5EF4-FFF2-40B4-BE49-F238E27FC236}">
                <a16:creationId xmlns:a16="http://schemas.microsoft.com/office/drawing/2014/main" id="{D275DBCB-8FB6-4038-8B83-8A7729E0908A}"/>
              </a:ext>
            </a:extLst>
          </p:cNvPr>
          <p:cNvSpPr txBox="1">
            <a:spLocks/>
          </p:cNvSpPr>
          <p:nvPr/>
        </p:nvSpPr>
        <p:spPr>
          <a:xfrm>
            <a:off x="214884" y="4725144"/>
            <a:ext cx="5581252" cy="204584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nl-NL" sz="2400" dirty="0"/>
              <a:t>Herkomst / klimaat:</a:t>
            </a:r>
          </a:p>
          <a:p>
            <a:r>
              <a:rPr lang="nl-NL" sz="2400" dirty="0"/>
              <a:t> Europa, Turkije</a:t>
            </a:r>
          </a:p>
          <a:p>
            <a:r>
              <a:rPr lang="nl-NL" sz="2400" dirty="0"/>
              <a:t> gematigd tot mediterraan klimaat</a:t>
            </a:r>
          </a:p>
        </p:txBody>
      </p:sp>
    </p:spTree>
    <p:extLst>
      <p:ext uri="{BB962C8B-B14F-4D97-AF65-F5344CB8AC3E}">
        <p14:creationId xmlns:p14="http://schemas.microsoft.com/office/powerpoint/2010/main" val="1401061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Calathea</a:t>
            </a:r>
            <a:r>
              <a:rPr lang="nl-NL" dirty="0"/>
              <a:t> </a:t>
            </a:r>
            <a:r>
              <a:rPr lang="nl-NL" dirty="0" err="1"/>
              <a:t>crocata</a:t>
            </a:r>
            <a:r>
              <a:rPr lang="nl-NL" dirty="0"/>
              <a:t>		-</a:t>
            </a:r>
            <a:br>
              <a:rPr lang="nl-NL" dirty="0"/>
            </a:br>
            <a:endParaRPr lang="nl-NL" sz="280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9732" y="1326663"/>
            <a:ext cx="4424986" cy="3398481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8086" y="127913"/>
            <a:ext cx="4341146" cy="6447419"/>
          </a:xfrm>
          <a:prstGeom prst="rect">
            <a:avLst/>
          </a:prstGeom>
        </p:spPr>
      </p:pic>
      <p:sp>
        <p:nvSpPr>
          <p:cNvPr id="6" name="Tijdelijke aanduiding voor inhoud 11">
            <a:extLst>
              <a:ext uri="{FF2B5EF4-FFF2-40B4-BE49-F238E27FC236}">
                <a16:creationId xmlns:a16="http://schemas.microsoft.com/office/drawing/2014/main" id="{4E12A369-EC7D-4296-A725-8796B71FE8C9}"/>
              </a:ext>
            </a:extLst>
          </p:cNvPr>
          <p:cNvSpPr txBox="1">
            <a:spLocks/>
          </p:cNvSpPr>
          <p:nvPr/>
        </p:nvSpPr>
        <p:spPr>
          <a:xfrm>
            <a:off x="214884" y="4725144"/>
            <a:ext cx="5581252" cy="204584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nl-NL" sz="2400" dirty="0"/>
              <a:t>Klimaat:</a:t>
            </a:r>
          </a:p>
          <a:p>
            <a:r>
              <a:rPr lang="nl-NL" sz="2400" dirty="0"/>
              <a:t> Tropisch klimaat</a:t>
            </a:r>
          </a:p>
          <a:p>
            <a:endParaRPr lang="nl-NL" sz="2400" dirty="0"/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FB973E15-31A8-46DC-9FAD-D48250794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66395" y="6220543"/>
            <a:ext cx="5365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</a:rPr>
              <a:t>35</a:t>
            </a:r>
            <a:endParaRPr lang="nl-NL" sz="24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13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Calathea</a:t>
            </a:r>
            <a:r>
              <a:rPr lang="nl-NL" dirty="0"/>
              <a:t> </a:t>
            </a:r>
            <a:r>
              <a:rPr lang="nl-NL" dirty="0" err="1"/>
              <a:t>makoyana</a:t>
            </a:r>
            <a:r>
              <a:rPr lang="nl-NL" dirty="0"/>
              <a:t>			-</a:t>
            </a:r>
            <a:br>
              <a:rPr lang="nl-NL" dirty="0"/>
            </a:br>
            <a:endParaRPr lang="nl-NL" sz="28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3458" y="338793"/>
            <a:ext cx="3618542" cy="361864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7489" y="1292476"/>
            <a:ext cx="2917991" cy="3709808"/>
          </a:xfrm>
          <a:prstGeom prst="rect">
            <a:avLst/>
          </a:prstGeom>
        </p:spPr>
      </p:pic>
      <p:sp>
        <p:nvSpPr>
          <p:cNvPr id="7" name="Tijdelijke aanduiding voor inhoud 11">
            <a:extLst>
              <a:ext uri="{FF2B5EF4-FFF2-40B4-BE49-F238E27FC236}">
                <a16:creationId xmlns:a16="http://schemas.microsoft.com/office/drawing/2014/main" id="{14E27CF6-AA69-49AC-A6AF-A2C14798C1DC}"/>
              </a:ext>
            </a:extLst>
          </p:cNvPr>
          <p:cNvSpPr txBox="1">
            <a:spLocks/>
          </p:cNvSpPr>
          <p:nvPr/>
        </p:nvSpPr>
        <p:spPr>
          <a:xfrm>
            <a:off x="214884" y="4725144"/>
            <a:ext cx="5581252" cy="204584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nl-NL" sz="2400" dirty="0"/>
              <a:t>Klimaat:</a:t>
            </a:r>
          </a:p>
          <a:p>
            <a:r>
              <a:rPr lang="nl-NL" sz="2400" dirty="0"/>
              <a:t> Tropisch klimaat</a:t>
            </a:r>
          </a:p>
          <a:p>
            <a:r>
              <a:rPr lang="nl-NL" sz="2400" dirty="0"/>
              <a:t> </a:t>
            </a:r>
          </a:p>
          <a:p>
            <a:endParaRPr lang="nl-NL" sz="2400" dirty="0"/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F5910A42-B127-4B25-89CC-AE515BCE3E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66395" y="6220543"/>
            <a:ext cx="5365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</a:rPr>
              <a:t>36</a:t>
            </a:r>
            <a:endParaRPr lang="nl-NL" sz="2400" dirty="0">
              <a:latin typeface="Times New Roman" pitchFamily="18" charset="0"/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796136" y="2148113"/>
            <a:ext cx="3285720" cy="436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3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Calendula</a:t>
            </a:r>
            <a:r>
              <a:rPr lang="nl-NL" dirty="0"/>
              <a:t> </a:t>
            </a:r>
            <a:r>
              <a:rPr lang="nl-NL" dirty="0" err="1"/>
              <a:t>officinalis</a:t>
            </a:r>
            <a:r>
              <a:rPr lang="nl-NL" dirty="0"/>
              <a:t>			goudsbloem</a:t>
            </a:r>
            <a:br>
              <a:rPr lang="nl-NL" dirty="0"/>
            </a:br>
            <a:endParaRPr lang="nl-NL" sz="280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884" y="1368613"/>
            <a:ext cx="4348238" cy="322910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5917" y="1368613"/>
            <a:ext cx="3670478" cy="5202144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7398" y="1410678"/>
            <a:ext cx="2720044" cy="2720044"/>
          </a:xfrm>
          <a:prstGeom prst="rect">
            <a:avLst/>
          </a:prstGeom>
        </p:spPr>
      </p:pic>
      <p:sp>
        <p:nvSpPr>
          <p:cNvPr id="7" name="Tijdelijke aanduiding voor inhoud 11">
            <a:extLst>
              <a:ext uri="{FF2B5EF4-FFF2-40B4-BE49-F238E27FC236}">
                <a16:creationId xmlns:a16="http://schemas.microsoft.com/office/drawing/2014/main" id="{44B05EDC-2CBA-486D-999C-FA82384BDDB8}"/>
              </a:ext>
            </a:extLst>
          </p:cNvPr>
          <p:cNvSpPr txBox="1">
            <a:spLocks/>
          </p:cNvSpPr>
          <p:nvPr/>
        </p:nvSpPr>
        <p:spPr>
          <a:xfrm>
            <a:off x="214884" y="4725144"/>
            <a:ext cx="5581252" cy="204584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nl-NL" sz="2400" dirty="0"/>
              <a:t>Herkomst / klimaat:</a:t>
            </a:r>
          </a:p>
          <a:p>
            <a:r>
              <a:rPr lang="nl-NL" sz="2400" dirty="0"/>
              <a:t> Middellands zee gebied</a:t>
            </a:r>
          </a:p>
          <a:p>
            <a:r>
              <a:rPr lang="nl-NL" sz="2400" dirty="0"/>
              <a:t> Mediterraan klimaat</a:t>
            </a: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899DD51E-8C34-4FDB-B136-DDD8CF8222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66395" y="6220543"/>
            <a:ext cx="5365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</a:rPr>
              <a:t>37</a:t>
            </a:r>
            <a:endParaRPr lang="nl-NL" sz="24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18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Callistephus</a:t>
            </a:r>
            <a:r>
              <a:rPr lang="nl-NL" dirty="0"/>
              <a:t> </a:t>
            </a:r>
            <a:r>
              <a:rPr lang="nl-NL" dirty="0" err="1"/>
              <a:t>chinensis</a:t>
            </a:r>
            <a:r>
              <a:rPr lang="nl-NL" dirty="0"/>
              <a:t>	zaaiaster, zomeraster</a:t>
            </a:r>
            <a:br>
              <a:rPr lang="nl-NL" dirty="0"/>
            </a:br>
            <a:endParaRPr lang="nl-NL" sz="280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07521" y="1646737"/>
            <a:ext cx="5427162" cy="4070481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087" y="1690688"/>
            <a:ext cx="3251913" cy="2527922"/>
          </a:xfrm>
          <a:prstGeom prst="rect">
            <a:avLst/>
          </a:prstGeom>
        </p:spPr>
      </p:pic>
      <p:sp>
        <p:nvSpPr>
          <p:cNvPr id="6" name="Tijdelijke aanduiding voor inhoud 11">
            <a:extLst>
              <a:ext uri="{FF2B5EF4-FFF2-40B4-BE49-F238E27FC236}">
                <a16:creationId xmlns:a16="http://schemas.microsoft.com/office/drawing/2014/main" id="{CC1618DD-EE08-4952-BCE8-57F1EAD626BD}"/>
              </a:ext>
            </a:extLst>
          </p:cNvPr>
          <p:cNvSpPr txBox="1">
            <a:spLocks/>
          </p:cNvSpPr>
          <p:nvPr/>
        </p:nvSpPr>
        <p:spPr>
          <a:xfrm>
            <a:off x="214884" y="4725144"/>
            <a:ext cx="5581252" cy="204584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nl-NL" sz="2400" dirty="0"/>
              <a:t>Herkomst / klimaat:</a:t>
            </a:r>
          </a:p>
          <a:p>
            <a:r>
              <a:rPr lang="nl-NL" sz="2400" dirty="0"/>
              <a:t> Indochina, Europa, Noord-Amerika, Australië, Nieuw Zeeland</a:t>
            </a:r>
          </a:p>
          <a:p>
            <a:r>
              <a:rPr lang="nl-NL" sz="2400" dirty="0"/>
              <a:t>Gematigd tot subtropisch klimaat 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72E244B1-4D6E-49D2-8031-53FCC1E79A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66395" y="6220543"/>
            <a:ext cx="5365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</a:rPr>
              <a:t>38</a:t>
            </a:r>
            <a:endParaRPr lang="nl-NL" sz="24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89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146</Words>
  <Application>Microsoft Office PowerPoint</Application>
  <PresentationFormat>Breedbeeld</PresentationFormat>
  <Paragraphs>51</Paragraphs>
  <Slides>11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Kantoorthema</vt:lpstr>
      <vt:lpstr>Plantenkennis</vt:lpstr>
      <vt:lpstr>Briza minima    klein trilgras</vt:lpstr>
      <vt:lpstr>Begonia (Rex Groep)   Bladbegonia </vt:lpstr>
      <vt:lpstr>Browallia speciosa   - </vt:lpstr>
      <vt:lpstr>Buxus sempervirens  Palmpaasboompje </vt:lpstr>
      <vt:lpstr>Calathea crocata  - </vt:lpstr>
      <vt:lpstr>Calathea makoyana   - </vt:lpstr>
      <vt:lpstr>Calendula officinalis   goudsbloem </vt:lpstr>
      <vt:lpstr>Callistephus chinensis zaaiaster, zomeraster </vt:lpstr>
      <vt:lpstr>Calluna vulgaris                     Struikheide </vt:lpstr>
      <vt:lpstr>Campanula medium   Mariëtteklokje </vt:lpstr>
    </vt:vector>
  </TitlesOfParts>
  <Company>Helicon Opleidingen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Plantenkennis</dc:title>
  <dc:creator>Jacqueline de Wit</dc:creator>
  <cp:lastModifiedBy>Jacintha Westerink</cp:lastModifiedBy>
  <cp:revision>20</cp:revision>
  <dcterms:created xsi:type="dcterms:W3CDTF">2016-08-18T07:15:03Z</dcterms:created>
  <dcterms:modified xsi:type="dcterms:W3CDTF">2019-10-23T08:12:43Z</dcterms:modified>
</cp:coreProperties>
</file>